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59" r:id="rId4"/>
    <p:sldId id="258" r:id="rId5"/>
    <p:sldId id="261" r:id="rId6"/>
    <p:sldId id="270" r:id="rId7"/>
    <p:sldId id="271" r:id="rId8"/>
    <p:sldId id="272" r:id="rId9"/>
    <p:sldId id="266" r:id="rId10"/>
    <p:sldId id="274" r:id="rId11"/>
    <p:sldId id="269" r:id="rId12"/>
    <p:sldId id="265" r:id="rId13"/>
    <p:sldId id="276" r:id="rId14"/>
    <p:sldId id="262" r:id="rId15"/>
    <p:sldId id="267" r:id="rId16"/>
    <p:sldId id="264" r:id="rId17"/>
    <p:sldId id="268" r:id="rId18"/>
    <p:sldId id="27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F41529D-421C-4A88-8936-9EA81AC9EC18}">
          <p14:sldIdLst>
            <p14:sldId id="256"/>
            <p14:sldId id="260"/>
            <p14:sldId id="259"/>
            <p14:sldId id="258"/>
            <p14:sldId id="261"/>
            <p14:sldId id="270"/>
          </p14:sldIdLst>
        </p14:section>
        <p14:section name="Linear Regression" id="{CB2183F7-21B0-43EC-830E-DBAA60E58EE7}">
          <p14:sldIdLst>
            <p14:sldId id="271"/>
            <p14:sldId id="272"/>
            <p14:sldId id="266"/>
            <p14:sldId id="274"/>
            <p14:sldId id="269"/>
            <p14:sldId id="265"/>
          </p14:sldIdLst>
        </p14:section>
        <p14:section name="Classification" id="{C99CEACC-FAB9-4720-BF5B-44C9CC7F6E70}">
          <p14:sldIdLst>
            <p14:sldId id="276"/>
            <p14:sldId id="262"/>
            <p14:sldId id="267"/>
            <p14:sldId id="264"/>
            <p14:sldId id="268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D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>
        <p:scale>
          <a:sx n="83" d="100"/>
          <a:sy n="83" d="100"/>
        </p:scale>
        <p:origin x="45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10/15/2019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10/15/2019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10/15/2019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10/15/2019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10/15/2019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668F1A4-6DBB-4F0B-A679-6EE548363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B8DBF1C0-B8F1-4AAC-8704-256BA0E9D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5" name="Picture 4" descr="A picture containing indoor, sitting, table, black&#10;&#10;Description automatically generated">
            <a:extLst>
              <a:ext uri="{FF2B5EF4-FFF2-40B4-BE49-F238E27FC236}">
                <a16:creationId xmlns:a16="http://schemas.microsoft.com/office/drawing/2014/main" id="{596CEA8F-B977-4B54-BC24-A7282A5214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34072" r="-1" b="13367"/>
          <a:stretch/>
        </p:blipFill>
        <p:spPr>
          <a:xfrm>
            <a:off x="474133" y="474133"/>
            <a:ext cx="11243734" cy="5909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FA26C3-FF06-4096-9F0A-E270C4F6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629" y="3463805"/>
            <a:ext cx="10388742" cy="164231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My First        towards</a:t>
            </a:r>
            <a:br>
              <a:rPr lang="en-US" sz="4000" dirty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n-US" sz="4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Data Mining &amp; Machine Learning 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55DA8A-3C78-4155-AF11-A8C75E4EC5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6838" y="5722373"/>
            <a:ext cx="8827245" cy="467453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											</a:t>
            </a:r>
            <a:r>
              <a:rPr lang="en-US" sz="4800" b="1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800" b="1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Kumar Chamarty….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Graphic 6" descr="Paw prints">
            <a:extLst>
              <a:ext uri="{FF2B5EF4-FFF2-40B4-BE49-F238E27FC236}">
                <a16:creationId xmlns:a16="http://schemas.microsoft.com/office/drawing/2014/main" id="{9EB95CC8-A53D-4DCC-9310-A359A2BCCA3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4323" y="3838272"/>
            <a:ext cx="760650" cy="760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4D6F38-891F-4531-9C87-CF4808FA25D9}"/>
              </a:ext>
            </a:extLst>
          </p:cNvPr>
          <p:cNvSpPr txBox="1"/>
          <p:nvPr/>
        </p:nvSpPr>
        <p:spPr>
          <a:xfrm>
            <a:off x="1041259" y="806274"/>
            <a:ext cx="957503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</a:rPr>
              <a:t>LINEAR Regression and Classification Modeling </a:t>
            </a:r>
          </a:p>
          <a:p>
            <a:r>
              <a:rPr lang="en-US" sz="2000" i="1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</a:rPr>
              <a:t>On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</a:rPr>
              <a:t> </a:t>
            </a: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</a:rPr>
              <a:t>Wine Quality….</a:t>
            </a:r>
          </a:p>
        </p:txBody>
      </p:sp>
    </p:spTree>
    <p:extLst>
      <p:ext uri="{BB962C8B-B14F-4D97-AF65-F5344CB8AC3E}">
        <p14:creationId xmlns:p14="http://schemas.microsoft.com/office/powerpoint/2010/main" val="1747450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E56144-4192-454A-B8A9-F29C268A0589}"/>
              </a:ext>
            </a:extLst>
          </p:cNvPr>
          <p:cNvSpPr txBox="1"/>
          <p:nvPr/>
        </p:nvSpPr>
        <p:spPr>
          <a:xfrm>
            <a:off x="868393" y="178395"/>
            <a:ext cx="6665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Predicted Vs Observed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11F17B-A96F-4FE6-A131-ACB3C48ED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88" y="990754"/>
            <a:ext cx="9527306" cy="487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80AC90-0041-45E7-B797-31BD64429FC5}"/>
              </a:ext>
            </a:extLst>
          </p:cNvPr>
          <p:cNvSpPr/>
          <p:nvPr/>
        </p:nvSpPr>
        <p:spPr>
          <a:xfrm>
            <a:off x="2122098" y="1503409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Other stats were observed as </a:t>
            </a:r>
          </a:p>
          <a:p>
            <a:pPr marL="800100" lvl="1" indent="-342900">
              <a:buAutoNum type="arabicPeriod"/>
            </a:pPr>
            <a:r>
              <a:rPr lang="en-US" dirty="0"/>
              <a:t>R2_Test =0.7234029747928733</a:t>
            </a:r>
          </a:p>
          <a:p>
            <a:pPr marL="800100" lvl="1" indent="-342900">
              <a:buAutoNum type="arabicPeriod"/>
            </a:pPr>
            <a:r>
              <a:rPr lang="en-US" dirty="0"/>
              <a:t>MAE  : 0.0004990134966571934</a:t>
            </a:r>
          </a:p>
          <a:p>
            <a:pPr marL="800100" lvl="1" indent="-342900">
              <a:buAutoNum type="arabicPeriod"/>
            </a:pPr>
            <a:r>
              <a:rPr lang="en-US" dirty="0"/>
              <a:t>MSE   : 4.334011706145961e-07 </a:t>
            </a:r>
          </a:p>
          <a:p>
            <a:pPr marL="800100" lvl="1" indent="-342900">
              <a:buAutoNum type="arabicPeriod"/>
            </a:pPr>
            <a:r>
              <a:rPr lang="en-US" dirty="0"/>
              <a:t>RMSE : 0.0006583321127019372</a:t>
            </a:r>
          </a:p>
        </p:txBody>
      </p:sp>
    </p:spTree>
    <p:extLst>
      <p:ext uri="{BB962C8B-B14F-4D97-AF65-F5344CB8AC3E}">
        <p14:creationId xmlns:p14="http://schemas.microsoft.com/office/powerpoint/2010/main" val="3126140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31D248D0-90D8-4EAF-84EE-DA3868518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75805F-9E56-4330-9EA3-04D38DCEC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55E6BE-D69F-44D4-9DDD-722C9C21D780}"/>
              </a:ext>
            </a:extLst>
          </p:cNvPr>
          <p:cNvSpPr txBox="1"/>
          <p:nvPr/>
        </p:nvSpPr>
        <p:spPr>
          <a:xfrm>
            <a:off x="868393" y="983411"/>
            <a:ext cx="8131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K-Fold and R-squared Values for Linear Regression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AE8300-DE2C-4E7F-AF4B-34BD2A13948E}"/>
              </a:ext>
            </a:extLst>
          </p:cNvPr>
          <p:cNvSpPr/>
          <p:nvPr/>
        </p:nvSpPr>
        <p:spPr>
          <a:xfrm>
            <a:off x="8131832" y="2830558"/>
            <a:ext cx="279495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used the entire dataset.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‘citric Acid’ column was dropped as part of Backward Feature Elimination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466431-6E4D-4D92-80A6-1EB3483B39DB}"/>
              </a:ext>
            </a:extLst>
          </p:cNvPr>
          <p:cNvSpPr/>
          <p:nvPr/>
        </p:nvSpPr>
        <p:spPr>
          <a:xfrm>
            <a:off x="1012169" y="472334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Density = 0.9794 +0.0009(fixed acidity)  + 0.0006(residual sugar) + 0.0071 (chlorides) - 1.067e-05(free sulfur dioxide) + 4.938e-06(total sulfur dioxide) + 0.0051(pH) + 0.0010(sulphates) - 0.0009(alcohol)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B8DD16-276C-4A63-A514-5323C0339A75}"/>
              </a:ext>
            </a:extLst>
          </p:cNvPr>
          <p:cNvSpPr txBox="1"/>
          <p:nvPr/>
        </p:nvSpPr>
        <p:spPr>
          <a:xfrm>
            <a:off x="1040923" y="4261442"/>
            <a:ext cx="370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New Prediction Model 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CA2B09-EF61-47C9-B1B0-928C88C4B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423" y="2386525"/>
            <a:ext cx="6872029" cy="167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70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31D248D0-90D8-4EAF-84EE-DA3868518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75805F-9E56-4330-9EA3-04D38DCEC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B055DA-1A15-49E7-B366-AFBA05932349}"/>
              </a:ext>
            </a:extLst>
          </p:cNvPr>
          <p:cNvSpPr txBox="1"/>
          <p:nvPr/>
        </p:nvSpPr>
        <p:spPr>
          <a:xfrm>
            <a:off x="1135625" y="870155"/>
            <a:ext cx="2905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/>
              <a:t>Conclusion</a:t>
            </a:r>
            <a:r>
              <a:rPr lang="en-US" sz="3600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B553A9-E5B2-4191-9F59-6BF86695BDF0}"/>
              </a:ext>
            </a:extLst>
          </p:cNvPr>
          <p:cNvSpPr txBox="1"/>
          <p:nvPr/>
        </p:nvSpPr>
        <p:spPr>
          <a:xfrm>
            <a:off x="1817298" y="1834551"/>
            <a:ext cx="85574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/>
              <a:t> I was able to get a model with better Accuracy when I used the entire training Dataset. </a:t>
            </a:r>
          </a:p>
          <a:p>
            <a:pPr marL="342900" indent="-342900">
              <a:buAutoNum type="arabicPeriod"/>
            </a:pPr>
            <a:r>
              <a:rPr lang="en-US" sz="2800" dirty="0"/>
              <a:t> The SSR or </a:t>
            </a:r>
            <a:r>
              <a:rPr lang="en-US" sz="2800" dirty="0" err="1"/>
              <a:t>Rsquared</a:t>
            </a:r>
            <a:r>
              <a:rPr lang="en-US" sz="2800" dirty="0"/>
              <a:t> Value was found to be around  83% when we used one sample set to train the dataset.</a:t>
            </a:r>
          </a:p>
          <a:p>
            <a:pPr marL="342900" indent="-342900">
              <a:buAutoNum type="arabicPeriod"/>
            </a:pPr>
            <a:r>
              <a:rPr lang="en-US" sz="2800" dirty="0"/>
              <a:t>Even with K-Fold Validation, we got about similar results, which suggests we can deploy the model.</a:t>
            </a:r>
          </a:p>
        </p:txBody>
      </p:sp>
    </p:spTree>
    <p:extLst>
      <p:ext uri="{BB962C8B-B14F-4D97-AF65-F5344CB8AC3E}">
        <p14:creationId xmlns:p14="http://schemas.microsoft.com/office/powerpoint/2010/main" val="1018450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31D248D0-90D8-4EAF-84EE-DA3868518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75805F-9E56-4330-9EA3-04D38DCEC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9DEAA1-7F3A-45E6-A82F-B94193D8BB6C}"/>
              </a:ext>
            </a:extLst>
          </p:cNvPr>
          <p:cNvSpPr txBox="1"/>
          <p:nvPr/>
        </p:nvSpPr>
        <p:spPr>
          <a:xfrm>
            <a:off x="793631" y="809445"/>
            <a:ext cx="7660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Classification using Logistic Regression and Decision Trees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A20CC8-6724-46FC-AB5A-A0509097AE28}"/>
              </a:ext>
            </a:extLst>
          </p:cNvPr>
          <p:cNvSpPr txBox="1"/>
          <p:nvPr/>
        </p:nvSpPr>
        <p:spPr>
          <a:xfrm>
            <a:off x="1219050" y="1890622"/>
            <a:ext cx="921876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2400" dirty="0"/>
              <a:t>1. Used the Logistic Regression Model to predict the Quality of Wine.</a:t>
            </a:r>
          </a:p>
          <a:p>
            <a:endParaRPr lang="en-US" sz="2400" dirty="0"/>
          </a:p>
          <a:p>
            <a:r>
              <a:rPr lang="en-US" sz="2400" dirty="0"/>
              <a:t>2. Compared the performance against Decision Tree with the Genie Criterion. </a:t>
            </a:r>
          </a:p>
          <a:p>
            <a:endParaRPr lang="en-US" dirty="0"/>
          </a:p>
          <a:p>
            <a:r>
              <a:rPr lang="en-US" dirty="0"/>
              <a:t>********</a:t>
            </a:r>
          </a:p>
          <a:p>
            <a:endParaRPr lang="en-US" dirty="0"/>
          </a:p>
          <a:p>
            <a:r>
              <a:rPr lang="en-US" sz="2400" dirty="0"/>
              <a:t>Our predictor variable is </a:t>
            </a:r>
            <a:r>
              <a:rPr lang="en-US" sz="2400" b="1" i="1" dirty="0" err="1"/>
              <a:t>Quatliy</a:t>
            </a:r>
            <a:r>
              <a:rPr lang="en-US" sz="2400" b="1" i="1" dirty="0"/>
              <a:t> </a:t>
            </a:r>
            <a:r>
              <a:rPr lang="en-US" sz="2400" i="1" dirty="0"/>
              <a:t>with 8 classes</a:t>
            </a:r>
          </a:p>
          <a:p>
            <a:r>
              <a:rPr lang="en-US" sz="2400" i="1" dirty="0"/>
              <a:t>Encoded Quality variable into </a:t>
            </a:r>
            <a:r>
              <a:rPr lang="en-US" sz="2400" b="1" i="1" dirty="0"/>
              <a:t>LR3</a:t>
            </a:r>
            <a:r>
              <a:rPr lang="en-US" sz="2400" i="1" dirty="0"/>
              <a:t> with only 3 classes to get better Accuracy scores.</a:t>
            </a:r>
          </a:p>
        </p:txBody>
      </p:sp>
    </p:spTree>
    <p:extLst>
      <p:ext uri="{BB962C8B-B14F-4D97-AF65-F5344CB8AC3E}">
        <p14:creationId xmlns:p14="http://schemas.microsoft.com/office/powerpoint/2010/main" val="2774913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31D248D0-90D8-4EAF-84EE-DA3868518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75805F-9E56-4330-9EA3-04D38DCEC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9EE2F43-6944-4324-8308-78799A5E2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557" y="1579924"/>
            <a:ext cx="3659752" cy="453266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8647F62-FBB9-4027-AD84-F196281A2E8E}"/>
              </a:ext>
            </a:extLst>
          </p:cNvPr>
          <p:cNvSpPr txBox="1"/>
          <p:nvPr/>
        </p:nvSpPr>
        <p:spPr>
          <a:xfrm>
            <a:off x="4068239" y="1236314"/>
            <a:ext cx="3372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CM for Y with 8 classes &amp; K=3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AB54D1-C8E6-4745-9733-2777D489A26D}"/>
              </a:ext>
            </a:extLst>
          </p:cNvPr>
          <p:cNvSpPr txBox="1"/>
          <p:nvPr/>
        </p:nvSpPr>
        <p:spPr>
          <a:xfrm>
            <a:off x="767097" y="3837784"/>
            <a:ext cx="3070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CM for Y with 3 classes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A696C28-F83D-4B15-81C9-B15471F3F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262" y="4287241"/>
            <a:ext cx="3018330" cy="182534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997F028-0D48-4280-BA49-7ECC39824811}"/>
              </a:ext>
            </a:extLst>
          </p:cNvPr>
          <p:cNvSpPr txBox="1"/>
          <p:nvPr/>
        </p:nvSpPr>
        <p:spPr>
          <a:xfrm>
            <a:off x="777519" y="1210592"/>
            <a:ext cx="285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CM for Y with 8 classes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7558DB1-B6D2-47A0-9AB4-A5ACF82ADE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1275" y="1588061"/>
            <a:ext cx="3524572" cy="449944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D90A1D1-00C2-47BB-B647-78729DD969BA}"/>
              </a:ext>
            </a:extLst>
          </p:cNvPr>
          <p:cNvSpPr/>
          <p:nvPr/>
        </p:nvSpPr>
        <p:spPr>
          <a:xfrm>
            <a:off x="8012970" y="1205192"/>
            <a:ext cx="33721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CM for Y with 3 classes &amp;k=5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799F56-E865-4031-8843-440C8585E281}"/>
              </a:ext>
            </a:extLst>
          </p:cNvPr>
          <p:cNvSpPr txBox="1"/>
          <p:nvPr/>
        </p:nvSpPr>
        <p:spPr>
          <a:xfrm>
            <a:off x="883138" y="571498"/>
            <a:ext cx="8510954" cy="725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Logistic Regression – Confusion Matrix and Accuracies and K-Fold Comparisons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2942322-C28F-4AA7-9336-C550930DD7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138" y="1605645"/>
            <a:ext cx="2866447" cy="215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79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31D248D0-90D8-4EAF-84EE-DA3868518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75805F-9E56-4330-9EA3-04D38DCEC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56FD56-9106-4244-93B9-A9139E548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72" y="718868"/>
            <a:ext cx="8499852" cy="52908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E7BA77-7A35-40E5-8E62-9451C6F74301}"/>
              </a:ext>
            </a:extLst>
          </p:cNvPr>
          <p:cNvSpPr txBox="1"/>
          <p:nvPr/>
        </p:nvSpPr>
        <p:spPr>
          <a:xfrm>
            <a:off x="9655835" y="1512498"/>
            <a:ext cx="16735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 Tree</a:t>
            </a:r>
          </a:p>
          <a:p>
            <a:r>
              <a:rPr lang="en-US" dirty="0"/>
              <a:t>Rules</a:t>
            </a:r>
          </a:p>
          <a:p>
            <a:endParaRPr lang="en-US" dirty="0"/>
          </a:p>
          <a:p>
            <a:r>
              <a:rPr lang="en-US" dirty="0"/>
              <a:t>For </a:t>
            </a:r>
          </a:p>
          <a:p>
            <a:r>
              <a:rPr lang="en-US" dirty="0"/>
              <a:t>criterion = ‘Gini’</a:t>
            </a:r>
          </a:p>
          <a:p>
            <a:r>
              <a:rPr lang="en-US" dirty="0" err="1"/>
              <a:t>max_depth</a:t>
            </a:r>
            <a:r>
              <a:rPr lang="en-US" dirty="0"/>
              <a:t>=3, splitter='best'</a:t>
            </a:r>
          </a:p>
        </p:txBody>
      </p:sp>
    </p:spTree>
    <p:extLst>
      <p:ext uri="{BB962C8B-B14F-4D97-AF65-F5344CB8AC3E}">
        <p14:creationId xmlns:p14="http://schemas.microsoft.com/office/powerpoint/2010/main" val="1620523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31D248D0-90D8-4EAF-84EE-DA3868518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75805F-9E56-4330-9EA3-04D38DCEC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AF5B4-E813-444C-BA32-D60D98815348}"/>
              </a:ext>
            </a:extLst>
          </p:cNvPr>
          <p:cNvSpPr txBox="1"/>
          <p:nvPr/>
        </p:nvSpPr>
        <p:spPr>
          <a:xfrm>
            <a:off x="883137" y="571498"/>
            <a:ext cx="94722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Decision Tree Classifier– Confusion Matrix and Accuracies and K-Fold Comparisons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CD0E08-0F66-41DC-84A2-1FD571353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961" y="1793429"/>
            <a:ext cx="2838576" cy="15981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E5C081-126A-4D2E-88BC-AC3035AE95BB}"/>
              </a:ext>
            </a:extLst>
          </p:cNvPr>
          <p:cNvSpPr txBox="1"/>
          <p:nvPr/>
        </p:nvSpPr>
        <p:spPr>
          <a:xfrm rot="17690145">
            <a:off x="3860283" y="2194790"/>
            <a:ext cx="2059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 is 50%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C114CF-8484-4606-9136-8C11033C8B67}"/>
              </a:ext>
            </a:extLst>
          </p:cNvPr>
          <p:cNvSpPr txBox="1"/>
          <p:nvPr/>
        </p:nvSpPr>
        <p:spPr>
          <a:xfrm>
            <a:off x="1238572" y="1407837"/>
            <a:ext cx="285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CM for Y with 8 classes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2719C2-BF2E-43C7-8457-E37974EAA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956" y="4082820"/>
            <a:ext cx="4410587" cy="20954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8438AF2-E072-49FD-9D43-0209D9FA1DD5}"/>
              </a:ext>
            </a:extLst>
          </p:cNvPr>
          <p:cNvSpPr txBox="1"/>
          <p:nvPr/>
        </p:nvSpPr>
        <p:spPr>
          <a:xfrm>
            <a:off x="1027753" y="3662714"/>
            <a:ext cx="465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CM and Accuracies for Y with 3 classes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F4C674-6300-4AC9-AE8A-DB6BDBD80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917375"/>
            <a:ext cx="4862548" cy="42152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A9FD742-C49F-4DB7-B628-0258323B4FF6}"/>
              </a:ext>
            </a:extLst>
          </p:cNvPr>
          <p:cNvSpPr txBox="1"/>
          <p:nvPr/>
        </p:nvSpPr>
        <p:spPr>
          <a:xfrm>
            <a:off x="5985398" y="1407837"/>
            <a:ext cx="463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Accuracies with  3 classes and K-Fold</a:t>
            </a:r>
          </a:p>
        </p:txBody>
      </p:sp>
    </p:spTree>
    <p:extLst>
      <p:ext uri="{BB962C8B-B14F-4D97-AF65-F5344CB8AC3E}">
        <p14:creationId xmlns:p14="http://schemas.microsoft.com/office/powerpoint/2010/main" val="1901495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31D248D0-90D8-4EAF-84EE-DA3868518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75805F-9E56-4330-9EA3-04D38DCEC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80F3AF-F5DD-4C7C-85BD-28336F8AFC9F}"/>
              </a:ext>
            </a:extLst>
          </p:cNvPr>
          <p:cNvSpPr txBox="1"/>
          <p:nvPr/>
        </p:nvSpPr>
        <p:spPr>
          <a:xfrm>
            <a:off x="1135625" y="870155"/>
            <a:ext cx="2905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/>
              <a:t>Conclusion</a:t>
            </a:r>
            <a:r>
              <a:rPr lang="en-US" sz="3600" dirty="0"/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E1DC8A-BAF2-4CDB-9CEE-F1E6DE06DA78}"/>
              </a:ext>
            </a:extLst>
          </p:cNvPr>
          <p:cNvSpPr txBox="1"/>
          <p:nvPr/>
        </p:nvSpPr>
        <p:spPr>
          <a:xfrm>
            <a:off x="1659193" y="1861834"/>
            <a:ext cx="901126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The Accuracy is very low when we have more number of classes for both Logistic Regression and Decision Tree.</a:t>
            </a:r>
          </a:p>
          <a:p>
            <a:pPr marL="514350" indent="-514350">
              <a:buAutoNum type="arabicPeriod"/>
            </a:pPr>
            <a:r>
              <a:rPr lang="en-US" sz="2800" dirty="0"/>
              <a:t>Logistic Regression seems to do slightly better than Decision Tree with Depth=3 for my Dataset.</a:t>
            </a:r>
          </a:p>
          <a:p>
            <a:pPr marL="514350" indent="-514350">
              <a:buAutoNum type="arabicPeriod"/>
            </a:pPr>
            <a:endParaRPr lang="en-US" sz="2800" dirty="0"/>
          </a:p>
          <a:p>
            <a:pPr marL="514350" indent="-514350">
              <a:buAutoNum type="arabicPeriod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30325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31D248D0-90D8-4EAF-84EE-DA3868518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75805F-9E56-4330-9EA3-04D38DCEC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60CB32-9EBC-4F43-AEF7-62DDFCF8A926}"/>
              </a:ext>
            </a:extLst>
          </p:cNvPr>
          <p:cNvSpPr txBox="1"/>
          <p:nvPr/>
        </p:nvSpPr>
        <p:spPr>
          <a:xfrm>
            <a:off x="2375140" y="2150853"/>
            <a:ext cx="80626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1" dirty="0"/>
              <a:t>Thank You…!</a:t>
            </a:r>
          </a:p>
        </p:txBody>
      </p:sp>
    </p:spTree>
    <p:extLst>
      <p:ext uri="{BB962C8B-B14F-4D97-AF65-F5344CB8AC3E}">
        <p14:creationId xmlns:p14="http://schemas.microsoft.com/office/powerpoint/2010/main" val="3443786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pic>
        <p:nvPicPr>
          <p:cNvPr id="19" name="Picture 18" descr="A glass of red wine&#10;&#10;Description automatically generated">
            <a:extLst>
              <a:ext uri="{FF2B5EF4-FFF2-40B4-BE49-F238E27FC236}">
                <a16:creationId xmlns:a16="http://schemas.microsoft.com/office/drawing/2014/main" id="{1B61F396-9A13-49BF-8B73-89EA84B74D8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691318" y="692680"/>
            <a:ext cx="10719143" cy="5629966"/>
          </a:xfrm>
          <a:prstGeom prst="snip2DiagRect">
            <a:avLst/>
          </a:prstGeom>
          <a:ln w="88900" cap="sq">
            <a:solidFill>
              <a:srgbClr val="FFFFFF">
                <a:alpha val="0"/>
              </a:srgb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  <a:reflection stA="98000" endPos="0" dist="508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31D248D0-90D8-4EAF-84EE-DA3868518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75805F-9E56-4330-9EA3-04D38DCEC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0E6A4FD-14F6-44E3-8B03-6CEA5CE00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7"/>
            <a:ext cx="8761413" cy="749113"/>
          </a:xfrm>
          <a:noFill/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</a:rPr>
              <a:t>A little Info about my Dataset….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CC1CA8E-C537-4FCA-AB4E-E5852C7801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86464" y="2291554"/>
            <a:ext cx="2887959" cy="3619981"/>
          </a:xfrm>
          <a:noFill/>
        </p:spPr>
        <p:txBody>
          <a:bodyPr/>
          <a:lstStyle/>
          <a:p>
            <a:r>
              <a:rPr lang="en-US" b="1" u="sng" dirty="0">
                <a:solidFill>
                  <a:schemeClr val="accent2">
                    <a:lumMod val="5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</a:rPr>
              <a:t>Response Variable</a:t>
            </a:r>
          </a:p>
          <a:p>
            <a:r>
              <a:rPr lang="en-US" b="1" u="sng" dirty="0">
                <a:solidFill>
                  <a:schemeClr val="accent2">
                    <a:lumMod val="5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</a:rPr>
              <a:t>For Regression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</a:rPr>
              <a:t>	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</a:rPr>
              <a:t>Density</a:t>
            </a:r>
          </a:p>
          <a:p>
            <a:pPr marL="0" indent="0">
              <a:buNone/>
            </a:pPr>
            <a:endParaRPr lang="en-US" dirty="0">
              <a:solidFill>
                <a:schemeClr val="accent2">
                  <a:lumMod val="50000"/>
                </a:schemeClr>
              </a:solidFill>
              <a:effectLst>
                <a:glow>
                  <a:schemeClr val="accent1">
                    <a:alpha val="40000"/>
                  </a:schemeClr>
                </a:glow>
              </a:effectLst>
            </a:endParaRPr>
          </a:p>
          <a:p>
            <a:r>
              <a:rPr lang="en-US" b="1" u="sng" dirty="0">
                <a:solidFill>
                  <a:schemeClr val="accent2">
                    <a:lumMod val="5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</a:rPr>
              <a:t>For Classification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</a:rPr>
              <a:t>	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</a:rPr>
              <a:t>	Quality of Wine!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</a:rPr>
              <a:t> 	Quality &gt;&gt; 	3level_Rating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C018717D-9769-48E7-A003-7DB419F4C0C4}"/>
              </a:ext>
            </a:extLst>
          </p:cNvPr>
          <p:cNvSpPr txBox="1">
            <a:spLocks/>
          </p:cNvSpPr>
          <p:nvPr/>
        </p:nvSpPr>
        <p:spPr>
          <a:xfrm>
            <a:off x="4033736" y="2264352"/>
            <a:ext cx="4286759" cy="3619981"/>
          </a:xfrm>
          <a:prstGeom prst="rect">
            <a:avLst/>
          </a:prstGeom>
          <a:noFill/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</a:rPr>
              <a:t>Fixed Acidity – composed of acids like tartaric, malic, succinic acid (produced during fermentation) which contribute to taste and color. 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</a:rPr>
              <a:t>volatile acidity - primarily acetic acid but also lactic, formic, butyric, and propionic acids. limit is 1.2 g/L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</a:rPr>
              <a:t>Free vs Total So2: the portion of SO2 that is free in the wine vs  the portion that is bound to other chemicals</a:t>
            </a:r>
          </a:p>
          <a:p>
            <a:endParaRPr lang="en-US" b="1" dirty="0">
              <a:solidFill>
                <a:schemeClr val="accent2">
                  <a:lumMod val="50000"/>
                </a:schemeClr>
              </a:solidFill>
              <a:effectLst>
                <a:glow>
                  <a:schemeClr val="accent1">
                    <a:alpha val="40000"/>
                  </a:schemeClr>
                </a:glow>
              </a:effectLst>
            </a:endParaRPr>
          </a:p>
          <a:p>
            <a:pPr marL="0" indent="0">
              <a:buNone/>
            </a:pPr>
            <a:endParaRPr lang="en-US" dirty="0">
              <a:solidFill>
                <a:schemeClr val="accent2">
                  <a:lumMod val="50000"/>
                </a:schemeClr>
              </a:solidFill>
              <a:effectLst>
                <a:glow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F57C405-039B-4352-846C-B91B73F1509F}"/>
              </a:ext>
            </a:extLst>
          </p:cNvPr>
          <p:cNvSpPr txBox="1">
            <a:spLocks/>
          </p:cNvSpPr>
          <p:nvPr/>
        </p:nvSpPr>
        <p:spPr>
          <a:xfrm>
            <a:off x="691319" y="2273526"/>
            <a:ext cx="2887959" cy="361998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solidFill>
                  <a:schemeClr val="accent2">
                    <a:lumMod val="5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</a:rPr>
              <a:t>Explanatory Variables</a:t>
            </a:r>
            <a:endParaRPr lang="en-US" dirty="0">
              <a:solidFill>
                <a:schemeClr val="accent2">
                  <a:lumMod val="50000"/>
                </a:schemeClr>
              </a:solidFill>
              <a:effectLst>
                <a:glow>
                  <a:schemeClr val="accent1">
                    <a:alpha val="40000"/>
                  </a:schemeClr>
                </a:glow>
              </a:effectLs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</a:rPr>
              <a:t>	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</a:rPr>
              <a:t>1 - fixed acidity</a:t>
            </a:r>
            <a:br>
              <a:rPr lang="en-US" b="1" dirty="0">
                <a:solidFill>
                  <a:schemeClr val="accent2">
                    <a:lumMod val="5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dirty="0">
                <a:solidFill>
                  <a:schemeClr val="accent2">
                    <a:lumMod val="5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</a:rPr>
              <a:t>	2 - volatile acidity</a:t>
            </a:r>
            <a:br>
              <a:rPr lang="en-US" b="1" dirty="0">
                <a:solidFill>
                  <a:schemeClr val="accent2">
                    <a:lumMod val="5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dirty="0">
                <a:solidFill>
                  <a:schemeClr val="accent2">
                    <a:lumMod val="5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</a:rPr>
              <a:t>	3 - citric acid</a:t>
            </a:r>
            <a:br>
              <a:rPr lang="en-US" b="1" dirty="0">
                <a:solidFill>
                  <a:schemeClr val="accent2">
                    <a:lumMod val="5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dirty="0">
                <a:solidFill>
                  <a:schemeClr val="accent2">
                    <a:lumMod val="5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</a:rPr>
              <a:t>	4 - residual sugar</a:t>
            </a:r>
            <a:br>
              <a:rPr lang="en-US" b="1" dirty="0">
                <a:solidFill>
                  <a:schemeClr val="accent2">
                    <a:lumMod val="5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dirty="0">
                <a:solidFill>
                  <a:schemeClr val="accent2">
                    <a:lumMod val="5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</a:rPr>
              <a:t>	5 - chlorides</a:t>
            </a:r>
            <a:br>
              <a:rPr lang="en-US" b="1" dirty="0">
                <a:solidFill>
                  <a:schemeClr val="accent2">
                    <a:lumMod val="5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dirty="0">
                <a:solidFill>
                  <a:schemeClr val="accent2">
                    <a:lumMod val="5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</a:rPr>
              <a:t>	6 - free sulfur dioxide</a:t>
            </a:r>
            <a:br>
              <a:rPr lang="en-US" b="1" dirty="0">
                <a:solidFill>
                  <a:schemeClr val="accent2">
                    <a:lumMod val="5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dirty="0">
                <a:solidFill>
                  <a:schemeClr val="accent2">
                    <a:lumMod val="5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</a:rPr>
              <a:t>	7 - total sulfur dioxide</a:t>
            </a:r>
            <a:br>
              <a:rPr lang="en-US" b="1" dirty="0">
                <a:solidFill>
                  <a:schemeClr val="accent2">
                    <a:lumMod val="5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dirty="0">
                <a:solidFill>
                  <a:schemeClr val="accent2">
                    <a:lumMod val="5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</a:rPr>
              <a:t>	8- pH</a:t>
            </a:r>
            <a:br>
              <a:rPr lang="en-US" b="1" dirty="0">
                <a:solidFill>
                  <a:schemeClr val="accent2">
                    <a:lumMod val="5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dirty="0">
                <a:solidFill>
                  <a:schemeClr val="accent2">
                    <a:lumMod val="5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</a:rPr>
              <a:t>	9 - sulphates</a:t>
            </a:r>
            <a:br>
              <a:rPr lang="en-US" b="1" dirty="0">
                <a:solidFill>
                  <a:schemeClr val="accent2">
                    <a:lumMod val="5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dirty="0">
                <a:solidFill>
                  <a:schemeClr val="accent2">
                    <a:lumMod val="5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</a:rPr>
              <a:t>	10 – alcohol                                       	11 - density (for 	classifications only)</a:t>
            </a:r>
          </a:p>
        </p:txBody>
      </p:sp>
    </p:spTree>
    <p:extLst>
      <p:ext uri="{BB962C8B-B14F-4D97-AF65-F5344CB8AC3E}">
        <p14:creationId xmlns:p14="http://schemas.microsoft.com/office/powerpoint/2010/main" val="1570190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31D248D0-90D8-4EAF-84EE-DA3868518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EBBC01-49A1-4B3B-9A38-2DAF10B8B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453" y="5217491"/>
            <a:ext cx="10893094" cy="86228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Data Description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315AA9-FC0F-4A78-A4C0-67211EB64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20" y="611513"/>
            <a:ext cx="9479799" cy="43660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775805F-9E56-4330-9EA3-04D38DCEC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49433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C4F0A3-EC76-48F5-8A0F-96E3EC569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4220" y="1541207"/>
            <a:ext cx="2300748" cy="325202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0" i="0" kern="1200" dirty="0">
                <a:solidFill>
                  <a:srgbClr val="EBEB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Pearson</a:t>
            </a:r>
            <a:br>
              <a:rPr lang="en-US" sz="3200" b="0" i="0" kern="1200" dirty="0">
                <a:solidFill>
                  <a:srgbClr val="EBEBE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b="0" i="0" kern="1200" dirty="0">
                <a:solidFill>
                  <a:srgbClr val="EBEB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 between all </a:t>
            </a:r>
            <a:r>
              <a:rPr lang="en-US" sz="3200" dirty="0">
                <a:solidFill>
                  <a:srgbClr val="EBEB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</a:t>
            </a:r>
            <a:endParaRPr lang="en-US" sz="3200" b="0" i="0" kern="1200" dirty="0">
              <a:solidFill>
                <a:srgbClr val="EBEBE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A7ADB8-9600-49B3-8FD6-FB422E56B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1" y="575187"/>
            <a:ext cx="8720494" cy="550114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60037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69C01766-222B-405D-8A50-DA15803296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582560" y="756162"/>
            <a:ext cx="7801897" cy="5548773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C4F0A3-EC76-48F5-8A0F-96E3EC569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921" y="2291118"/>
            <a:ext cx="3049150" cy="28768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Pair-Wise Plotting Kind=‘Reg’</a:t>
            </a:r>
            <a:br>
              <a:rPr lang="en-US" sz="4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4200" dirty="0" err="1">
                <a:solidFill>
                  <a:srgbClr val="EBEBEB"/>
                </a:solidFill>
              </a:rPr>
              <a:t>diag</a:t>
            </a:r>
            <a:r>
              <a:rPr lang="en-US" sz="4200" dirty="0">
                <a:solidFill>
                  <a:srgbClr val="EBEBEB"/>
                </a:solidFill>
              </a:rPr>
              <a:t>=‘histogram’</a:t>
            </a:r>
            <a:endParaRPr lang="en-US" sz="42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B72543-B97F-4891-A795-D750384F2090}"/>
              </a:ext>
            </a:extLst>
          </p:cNvPr>
          <p:cNvSpPr/>
          <p:nvPr/>
        </p:nvSpPr>
        <p:spPr>
          <a:xfrm>
            <a:off x="757452" y="4346812"/>
            <a:ext cx="655092" cy="436728"/>
          </a:xfrm>
          <a:prstGeom prst="rect">
            <a:avLst/>
          </a:prstGeom>
          <a:solidFill>
            <a:srgbClr val="C0D4EA">
              <a:alpha val="34000"/>
            </a:srgbClr>
          </a:solidFill>
          <a:ln>
            <a:solidFill>
              <a:srgbClr val="0070C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B1DB0B-97DA-4640-B64D-841851D1EDA7}"/>
              </a:ext>
            </a:extLst>
          </p:cNvPr>
          <p:cNvSpPr/>
          <p:nvPr/>
        </p:nvSpPr>
        <p:spPr>
          <a:xfrm>
            <a:off x="3373272" y="1588258"/>
            <a:ext cx="655092" cy="436728"/>
          </a:xfrm>
          <a:prstGeom prst="rect">
            <a:avLst/>
          </a:prstGeom>
          <a:solidFill>
            <a:srgbClr val="C0D4EA">
              <a:alpha val="34000"/>
            </a:srgbClr>
          </a:solidFill>
          <a:ln>
            <a:solidFill>
              <a:srgbClr val="0070C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D6F0A7-0359-43FA-9EE5-76218BD428C8}"/>
              </a:ext>
            </a:extLst>
          </p:cNvPr>
          <p:cNvSpPr/>
          <p:nvPr/>
        </p:nvSpPr>
        <p:spPr>
          <a:xfrm>
            <a:off x="2062699" y="1157198"/>
            <a:ext cx="655092" cy="436728"/>
          </a:xfrm>
          <a:prstGeom prst="rect">
            <a:avLst/>
          </a:prstGeom>
          <a:solidFill>
            <a:srgbClr val="C0D4EA">
              <a:alpha val="34000"/>
            </a:srgbClr>
          </a:solidFill>
          <a:ln>
            <a:solidFill>
              <a:srgbClr val="0070C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87582D-2567-454F-BF65-A74FDE492514}"/>
              </a:ext>
            </a:extLst>
          </p:cNvPr>
          <p:cNvSpPr/>
          <p:nvPr/>
        </p:nvSpPr>
        <p:spPr>
          <a:xfrm>
            <a:off x="3298211" y="5167952"/>
            <a:ext cx="655092" cy="436728"/>
          </a:xfrm>
          <a:prstGeom prst="rect">
            <a:avLst/>
          </a:prstGeom>
          <a:solidFill>
            <a:srgbClr val="C0D4EA">
              <a:alpha val="34000"/>
            </a:srgbClr>
          </a:solidFill>
          <a:ln>
            <a:solidFill>
              <a:srgbClr val="0070C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D4474A3-A5B8-4315-B4D8-45269AA686E0}"/>
              </a:ext>
            </a:extLst>
          </p:cNvPr>
          <p:cNvSpPr/>
          <p:nvPr/>
        </p:nvSpPr>
        <p:spPr>
          <a:xfrm>
            <a:off x="4572329" y="2992272"/>
            <a:ext cx="655092" cy="436728"/>
          </a:xfrm>
          <a:prstGeom prst="rect">
            <a:avLst/>
          </a:prstGeom>
          <a:solidFill>
            <a:srgbClr val="C0D4EA">
              <a:alpha val="34000"/>
            </a:srgbClr>
          </a:solidFill>
          <a:ln>
            <a:solidFill>
              <a:srgbClr val="0070C0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A981B9-5B28-4F34-BD52-39302B7F5CC7}"/>
              </a:ext>
            </a:extLst>
          </p:cNvPr>
          <p:cNvSpPr txBox="1"/>
          <p:nvPr/>
        </p:nvSpPr>
        <p:spPr>
          <a:xfrm>
            <a:off x="1542197" y="3977480"/>
            <a:ext cx="2486167" cy="369332"/>
          </a:xfrm>
          <a:prstGeom prst="rect">
            <a:avLst/>
          </a:prstGeom>
          <a:solidFill>
            <a:srgbClr val="C0D4EA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Fixed Acidity vs PH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7D30E3-3FA3-4B60-BFF6-DBF0FDF2AC7B}"/>
              </a:ext>
            </a:extLst>
          </p:cNvPr>
          <p:cNvSpPr txBox="1"/>
          <p:nvPr/>
        </p:nvSpPr>
        <p:spPr>
          <a:xfrm>
            <a:off x="3022244" y="1032150"/>
            <a:ext cx="3607156" cy="369332"/>
          </a:xfrm>
          <a:prstGeom prst="rect">
            <a:avLst/>
          </a:prstGeom>
          <a:solidFill>
            <a:srgbClr val="C0D4EA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Citric Acid Vs Volatile Acidity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49D82A-C8DD-49C4-AFB4-0A428F23B174}"/>
              </a:ext>
            </a:extLst>
          </p:cNvPr>
          <p:cNvSpPr txBox="1"/>
          <p:nvPr/>
        </p:nvSpPr>
        <p:spPr>
          <a:xfrm>
            <a:off x="4265328" y="1803928"/>
            <a:ext cx="2924511" cy="369332"/>
          </a:xfrm>
          <a:prstGeom prst="rect">
            <a:avLst/>
          </a:prstGeom>
          <a:solidFill>
            <a:srgbClr val="C0D4EA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Chlorides Vs Citric Acid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66C2B6-5FE4-4588-8500-E36FC7A1BBEB}"/>
              </a:ext>
            </a:extLst>
          </p:cNvPr>
          <p:cNvSpPr txBox="1"/>
          <p:nvPr/>
        </p:nvSpPr>
        <p:spPr>
          <a:xfrm>
            <a:off x="4143233" y="5074345"/>
            <a:ext cx="2596780" cy="369332"/>
          </a:xfrm>
          <a:prstGeom prst="rect">
            <a:avLst/>
          </a:prstGeom>
          <a:solidFill>
            <a:srgbClr val="C0D4EA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Chlorides vs Alcohol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675E17-C1EC-4397-8A29-600420E59759}"/>
              </a:ext>
            </a:extLst>
          </p:cNvPr>
          <p:cNvSpPr txBox="1"/>
          <p:nvPr/>
        </p:nvSpPr>
        <p:spPr>
          <a:xfrm>
            <a:off x="5449933" y="2807606"/>
            <a:ext cx="2486167" cy="646331"/>
          </a:xfrm>
          <a:prstGeom prst="rect">
            <a:avLst/>
          </a:prstGeom>
          <a:solidFill>
            <a:srgbClr val="C0D4EA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Total vs Free Sulphur Dioxide</a:t>
            </a:r>
          </a:p>
        </p:txBody>
      </p:sp>
    </p:spTree>
    <p:extLst>
      <p:ext uri="{BB962C8B-B14F-4D97-AF65-F5344CB8AC3E}">
        <p14:creationId xmlns:p14="http://schemas.microsoft.com/office/powerpoint/2010/main" val="3893980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 animBg="1"/>
      <p:bldP spid="22" grpId="0" animBg="1"/>
      <p:bldP spid="23" grpId="0" animBg="1"/>
      <p:bldP spid="27" grpId="0" animBg="1"/>
      <p:bldP spid="9" grpId="0" animBg="1"/>
      <p:bldP spid="29" grpId="0" animBg="1"/>
      <p:bldP spid="31" grpId="0" animBg="1"/>
      <p:bldP spid="33" grpId="0" animBg="1"/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31D248D0-90D8-4EAF-84EE-DA3868518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75805F-9E56-4330-9EA3-04D38DCEC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886915-7404-44C1-BC11-8C4584A80891}"/>
              </a:ext>
            </a:extLst>
          </p:cNvPr>
          <p:cNvSpPr txBox="1"/>
          <p:nvPr/>
        </p:nvSpPr>
        <p:spPr>
          <a:xfrm>
            <a:off x="747599" y="899652"/>
            <a:ext cx="101072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Dealing with Outliers using Z&gt;3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8CD288-B691-4748-9498-13B1CFCEA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99" y="1850922"/>
            <a:ext cx="5348401" cy="43258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1BDD8D-5F16-400E-8053-9FDEC4EAD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826" y="1850922"/>
            <a:ext cx="5348401" cy="428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989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31D248D0-90D8-4EAF-84EE-DA3868518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75805F-9E56-4330-9EA3-04D38DCEC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9DEAA1-7F3A-45E6-A82F-B94193D8BB6C}"/>
              </a:ext>
            </a:extLst>
          </p:cNvPr>
          <p:cNvSpPr txBox="1"/>
          <p:nvPr/>
        </p:nvSpPr>
        <p:spPr>
          <a:xfrm>
            <a:off x="793631" y="809445"/>
            <a:ext cx="7660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Linear Regression using OLS and K-Fold Validation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A20CC8-6724-46FC-AB5A-A0509097AE28}"/>
              </a:ext>
            </a:extLst>
          </p:cNvPr>
          <p:cNvSpPr txBox="1"/>
          <p:nvPr/>
        </p:nvSpPr>
        <p:spPr>
          <a:xfrm>
            <a:off x="1219050" y="1890622"/>
            <a:ext cx="921876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We used OLS – Ordinary Least Squares Method to train our data set.</a:t>
            </a:r>
          </a:p>
          <a:p>
            <a:r>
              <a:rPr lang="en-US" dirty="0"/>
              <a:t>	(The Betas are chosen in way so that the sum of squares of errors  is the least)</a:t>
            </a:r>
          </a:p>
          <a:p>
            <a:endParaRPr lang="en-US" dirty="0"/>
          </a:p>
          <a:p>
            <a:r>
              <a:rPr lang="en-US" dirty="0"/>
              <a:t>2. We have set our significance level at 0.05. </a:t>
            </a:r>
          </a:p>
          <a:p>
            <a:endParaRPr lang="en-US" dirty="0"/>
          </a:p>
          <a:p>
            <a:r>
              <a:rPr lang="en-US" dirty="0"/>
              <a:t>3. So, In backward feature elimination, we can get rid of the variables for which </a:t>
            </a:r>
            <a:r>
              <a:rPr lang="en-US" dirty="0" err="1"/>
              <a:t>pvalue</a:t>
            </a:r>
            <a:r>
              <a:rPr lang="en-US" dirty="0"/>
              <a:t> is &gt; alpha (0.05)</a:t>
            </a:r>
          </a:p>
          <a:p>
            <a:endParaRPr lang="en-US" dirty="0"/>
          </a:p>
          <a:p>
            <a:r>
              <a:rPr lang="en-US" dirty="0"/>
              <a:t>4. We use K-Fold mechanism to validate our Model results.</a:t>
            </a:r>
          </a:p>
          <a:p>
            <a:endParaRPr lang="en-US" dirty="0"/>
          </a:p>
          <a:p>
            <a:r>
              <a:rPr lang="en-US" dirty="0"/>
              <a:t>********</a:t>
            </a:r>
          </a:p>
          <a:p>
            <a:endParaRPr lang="en-US" dirty="0"/>
          </a:p>
          <a:p>
            <a:r>
              <a:rPr lang="en-US" sz="2400" dirty="0"/>
              <a:t>Our predictor variable is </a:t>
            </a:r>
            <a:r>
              <a:rPr lang="en-US" sz="2400" b="1" i="1" dirty="0"/>
              <a:t>Density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373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31D248D0-90D8-4EAF-84EE-DA3868518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75805F-9E56-4330-9EA3-04D38DCEC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F343F2E3-5475-4FE2-9221-283B05E24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322" y="1610879"/>
            <a:ext cx="5001952" cy="4520539"/>
          </a:xfrm>
          <a:prstGeom prst="rect">
            <a:avLst/>
          </a:prstGeom>
          <a:ln w="15875">
            <a:noFill/>
          </a:ln>
          <a:effectLst/>
        </p:spPr>
      </p:pic>
      <p:pic>
        <p:nvPicPr>
          <p:cNvPr id="12" name="Picture 1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67594C6-E79A-4840-A06D-F8898C75B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039" y="1566354"/>
            <a:ext cx="5198640" cy="3288675"/>
          </a:xfrm>
          <a:prstGeom prst="rect">
            <a:avLst/>
          </a:prstGeom>
          <a:ln w="15875">
            <a:noFill/>
          </a:ln>
          <a:effectLst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DFA5D6-09B4-4DEA-943C-67F66B653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7039" y="5016103"/>
            <a:ext cx="5198639" cy="4810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1518F8-2BED-4C55-9324-E3382271B6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7039" y="5570200"/>
            <a:ext cx="5198640" cy="48101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0719ACB-4F70-4D2B-BFAC-E1A44C2EEAE7}"/>
              </a:ext>
            </a:extLst>
          </p:cNvPr>
          <p:cNvSpPr txBox="1"/>
          <p:nvPr/>
        </p:nvSpPr>
        <p:spPr>
          <a:xfrm>
            <a:off x="427084" y="726582"/>
            <a:ext cx="10471511" cy="855133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i="0" kern="1200" dirty="0">
                <a:latin typeface="+mj-lt"/>
                <a:ea typeface="+mj-ea"/>
                <a:cs typeface="+mj-cs"/>
              </a:rPr>
              <a:t>Backward Feature Elimination </a:t>
            </a:r>
            <a:r>
              <a:rPr lang="en-US" sz="2800" b="0" i="0" kern="1200" dirty="0">
                <a:latin typeface="+mj-lt"/>
                <a:ea typeface="+mj-ea"/>
                <a:cs typeface="+mj-cs"/>
              </a:rPr>
              <a:t>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0" i="0" kern="1200" dirty="0">
                <a:latin typeface="+mj-lt"/>
                <a:ea typeface="+mj-ea"/>
                <a:cs typeface="+mj-cs"/>
              </a:rPr>
              <a:t>at significance level 0.05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F675AA-EE0E-4C7E-A4F6-7E11E7C80159}"/>
              </a:ext>
            </a:extLst>
          </p:cNvPr>
          <p:cNvSpPr/>
          <p:nvPr/>
        </p:nvSpPr>
        <p:spPr>
          <a:xfrm>
            <a:off x="866322" y="4065918"/>
            <a:ext cx="3636667" cy="1667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D18A800-1E6E-4E72-83E0-2621766044F1}"/>
              </a:ext>
            </a:extLst>
          </p:cNvPr>
          <p:cNvSpPr/>
          <p:nvPr/>
        </p:nvSpPr>
        <p:spPr>
          <a:xfrm>
            <a:off x="866322" y="4541351"/>
            <a:ext cx="3636667" cy="1667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084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31D248D0-90D8-4EAF-84EE-DA3868518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75805F-9E56-4330-9EA3-04D38DCEC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DC9D378-3619-4664-A0B8-9AD62D054E73}"/>
              </a:ext>
            </a:extLst>
          </p:cNvPr>
          <p:cNvSpPr/>
          <p:nvPr/>
        </p:nvSpPr>
        <p:spPr>
          <a:xfrm>
            <a:off x="1019908" y="2563226"/>
            <a:ext cx="1015218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1" dirty="0"/>
              <a:t>density = 0.9793 + 0.0009 (fixed acidity) + 0.0008(volatile acidity) + 0.0003(citric acid) + 0.0005(residual sugar)+ 0.0083(chlorides) - 5.604e-06(free sulfur dioxide )+ 4.279e-06(total sulfur dioxide) + 0.0048(pH) + 0.0013(sulphates)- 0.0009(alcohol)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0AF92A-05AB-4343-AF75-19A8093A990A}"/>
              </a:ext>
            </a:extLst>
          </p:cNvPr>
          <p:cNvSpPr txBox="1"/>
          <p:nvPr/>
        </p:nvSpPr>
        <p:spPr>
          <a:xfrm>
            <a:off x="828431" y="1062892"/>
            <a:ext cx="10535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Our Linear Regression Model for Density is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4829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593</Words>
  <Application>Microsoft Office PowerPoint</Application>
  <PresentationFormat>Widescreen</PresentationFormat>
  <Paragraphs>89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Algerian</vt:lpstr>
      <vt:lpstr>Arial</vt:lpstr>
      <vt:lpstr>Century Gothic</vt:lpstr>
      <vt:lpstr>Wingdings 3</vt:lpstr>
      <vt:lpstr>Ion Boardroom</vt:lpstr>
      <vt:lpstr>My First        towards Data Mining &amp; Machine Learning …</vt:lpstr>
      <vt:lpstr>A little Info about my Dataset….</vt:lpstr>
      <vt:lpstr>Data Description …</vt:lpstr>
      <vt:lpstr>Pearson Correlation between all Variables</vt:lpstr>
      <vt:lpstr>Pair-Wise Plotting Kind=‘Reg’ diag=‘histogram’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First        towards Data Mining &amp; Machine Learning …</dc:title>
  <dc:creator>kumar chamarty</dc:creator>
  <cp:lastModifiedBy>kumar chamarty</cp:lastModifiedBy>
  <cp:revision>20</cp:revision>
  <dcterms:created xsi:type="dcterms:W3CDTF">2019-10-16T11:58:14Z</dcterms:created>
  <dcterms:modified xsi:type="dcterms:W3CDTF">2019-10-16T15:37:18Z</dcterms:modified>
</cp:coreProperties>
</file>